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36" r:id="rId1"/>
  </p:sldMasterIdLst>
  <p:notesMasterIdLst>
    <p:notesMasterId r:id="rId18"/>
  </p:notesMasterIdLst>
  <p:sldIdLst>
    <p:sldId id="256" r:id="rId2"/>
    <p:sldId id="257" r:id="rId3"/>
    <p:sldId id="258" r:id="rId4"/>
    <p:sldId id="259" r:id="rId5"/>
    <p:sldId id="260" r:id="rId6"/>
    <p:sldId id="261" r:id="rId7"/>
    <p:sldId id="276" r:id="rId8"/>
    <p:sldId id="262" r:id="rId9"/>
    <p:sldId id="265" r:id="rId10"/>
    <p:sldId id="264" r:id="rId11"/>
    <p:sldId id="267" r:id="rId12"/>
    <p:sldId id="266" r:id="rId13"/>
    <p:sldId id="270" r:id="rId14"/>
    <p:sldId id="268" r:id="rId15"/>
    <p:sldId id="271"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4665"/>
  </p:normalViewPr>
  <p:slideViewPr>
    <p:cSldViewPr snapToGrid="0" snapToObjects="1">
      <p:cViewPr varScale="1">
        <p:scale>
          <a:sx n="84" d="100"/>
          <a:sy n="84"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69345-BEEB-9C4D-878A-9DB7FFBF6E5C}" type="datetimeFigureOut">
              <a:rPr lang="en-US" smtClean="0"/>
              <a:t>4/5/19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15BAA-8117-CD46-B57D-7BB8DBEF108F}" type="slidenum">
              <a:rPr lang="en-US" smtClean="0"/>
              <a:t>‹#›</a:t>
            </a:fld>
            <a:endParaRPr lang="en-US"/>
          </a:p>
        </p:txBody>
      </p:sp>
    </p:spTree>
    <p:extLst>
      <p:ext uri="{BB962C8B-B14F-4D97-AF65-F5344CB8AC3E}">
        <p14:creationId xmlns:p14="http://schemas.microsoft.com/office/powerpoint/2010/main" val="21116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one model performs better than the other? What is this classifier doing behind the scene? </a:t>
            </a:r>
          </a:p>
          <a:p>
            <a:r>
              <a:rPr lang="en-US" dirty="0"/>
              <a:t>We are talking about there is a difference between content, and if two content are more similar, the model will perform better, if the content is different, then the model will perform poorly? But is this true? If that is true, what can we do about it? </a:t>
            </a:r>
          </a:p>
        </p:txBody>
      </p:sp>
      <p:sp>
        <p:nvSpPr>
          <p:cNvPr id="4" name="Slide Number Placeholder 3"/>
          <p:cNvSpPr>
            <a:spLocks noGrp="1"/>
          </p:cNvSpPr>
          <p:nvPr>
            <p:ph type="sldNum" sz="quarter" idx="5"/>
          </p:nvPr>
        </p:nvSpPr>
        <p:spPr/>
        <p:txBody>
          <a:bodyPr/>
          <a:lstStyle/>
          <a:p>
            <a:fld id="{BF715BAA-8117-CD46-B57D-7BB8DBEF108F}" type="slidenum">
              <a:rPr lang="en-US" smtClean="0"/>
              <a:t>9</a:t>
            </a:fld>
            <a:endParaRPr lang="en-US"/>
          </a:p>
        </p:txBody>
      </p:sp>
    </p:spTree>
    <p:extLst>
      <p:ext uri="{BB962C8B-B14F-4D97-AF65-F5344CB8AC3E}">
        <p14:creationId xmlns:p14="http://schemas.microsoft.com/office/powerpoint/2010/main" val="263096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is really trying to achieve the most accurate prediction, and we have all these incredible models </a:t>
            </a:r>
          </a:p>
        </p:txBody>
      </p:sp>
      <p:sp>
        <p:nvSpPr>
          <p:cNvPr id="4" name="Slide Number Placeholder 3"/>
          <p:cNvSpPr>
            <a:spLocks noGrp="1"/>
          </p:cNvSpPr>
          <p:nvPr>
            <p:ph type="sldNum" sz="quarter" idx="5"/>
          </p:nvPr>
        </p:nvSpPr>
        <p:spPr/>
        <p:txBody>
          <a:bodyPr/>
          <a:lstStyle/>
          <a:p>
            <a:fld id="{BF715BAA-8117-CD46-B57D-7BB8DBEF108F}" type="slidenum">
              <a:rPr lang="en-US" smtClean="0"/>
              <a:t>11</a:t>
            </a:fld>
            <a:endParaRPr lang="en-US"/>
          </a:p>
        </p:txBody>
      </p:sp>
    </p:spTree>
    <p:extLst>
      <p:ext uri="{BB962C8B-B14F-4D97-AF65-F5344CB8AC3E}">
        <p14:creationId xmlns:p14="http://schemas.microsoft.com/office/powerpoint/2010/main" val="28438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significant features(keywords) to identify target is not the ones that has the most counts in the post. </a:t>
            </a:r>
          </a:p>
        </p:txBody>
      </p:sp>
      <p:sp>
        <p:nvSpPr>
          <p:cNvPr id="4" name="Slide Number Placeholder 3"/>
          <p:cNvSpPr>
            <a:spLocks noGrp="1"/>
          </p:cNvSpPr>
          <p:nvPr>
            <p:ph type="sldNum" sz="quarter" idx="5"/>
          </p:nvPr>
        </p:nvSpPr>
        <p:spPr/>
        <p:txBody>
          <a:bodyPr/>
          <a:lstStyle/>
          <a:p>
            <a:fld id="{BF715BAA-8117-CD46-B57D-7BB8DBEF108F}" type="slidenum">
              <a:rPr lang="en-US" smtClean="0"/>
              <a:t>13</a:t>
            </a:fld>
            <a:endParaRPr lang="en-US"/>
          </a:p>
        </p:txBody>
      </p:sp>
    </p:spTree>
    <p:extLst>
      <p:ext uri="{BB962C8B-B14F-4D97-AF65-F5344CB8AC3E}">
        <p14:creationId xmlns:p14="http://schemas.microsoft.com/office/powerpoint/2010/main" val="181002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a:t>
            </a:r>
          </a:p>
        </p:txBody>
      </p:sp>
      <p:sp>
        <p:nvSpPr>
          <p:cNvPr id="4" name="Slide Number Placeholder 3"/>
          <p:cNvSpPr>
            <a:spLocks noGrp="1"/>
          </p:cNvSpPr>
          <p:nvPr>
            <p:ph type="sldNum" sz="quarter" idx="5"/>
          </p:nvPr>
        </p:nvSpPr>
        <p:spPr/>
        <p:txBody>
          <a:bodyPr/>
          <a:lstStyle/>
          <a:p>
            <a:fld id="{BF715BAA-8117-CD46-B57D-7BB8DBEF108F}" type="slidenum">
              <a:rPr lang="en-US" smtClean="0"/>
              <a:t>15</a:t>
            </a:fld>
            <a:endParaRPr lang="en-US"/>
          </a:p>
        </p:txBody>
      </p:sp>
    </p:spTree>
    <p:extLst>
      <p:ext uri="{BB962C8B-B14F-4D97-AF65-F5344CB8AC3E}">
        <p14:creationId xmlns:p14="http://schemas.microsoft.com/office/powerpoint/2010/main" val="2612433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7DE6118-2437-4B30-8E3C-4D2BE6020583}" type="datetimeFigureOut">
              <a:rPr lang="en-US" smtClean="0"/>
              <a:pPr/>
              <a:t>4/5/19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0687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455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12399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78395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24676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55145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71942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66390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7055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5415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11166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36722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8566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4/5/19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2419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4/5/19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4190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516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4/5/19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852777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4/5/19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85245355"/>
      </p:ext>
    </p:extLst>
  </p:cSld>
  <p:clrMap bg1="dk1" tx1="lt1" bg2="dk2" tx2="lt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 id="2147484144" r:id="rId8"/>
    <p:sldLayoutId id="2147484145" r:id="rId9"/>
    <p:sldLayoutId id="2147484146" r:id="rId10"/>
    <p:sldLayoutId id="2147484147" r:id="rId11"/>
    <p:sldLayoutId id="2147484148" r:id="rId12"/>
    <p:sldLayoutId id="2147484149" r:id="rId13"/>
    <p:sldLayoutId id="2147484150" r:id="rId14"/>
    <p:sldLayoutId id="2147484151" r:id="rId15"/>
    <p:sldLayoutId id="2147484152" r:id="rId16"/>
    <p:sldLayoutId id="214748415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5A3A-04F0-1240-BB0A-E67AD01ED4D6}"/>
              </a:ext>
            </a:extLst>
          </p:cNvPr>
          <p:cNvSpPr>
            <a:spLocks noGrp="1"/>
          </p:cNvSpPr>
          <p:nvPr>
            <p:ph type="ctrTitle"/>
          </p:nvPr>
        </p:nvSpPr>
        <p:spPr>
          <a:xfrm>
            <a:off x="1567977" y="2230245"/>
            <a:ext cx="10485043" cy="2248550"/>
          </a:xfrm>
        </p:spPr>
        <p:txBody>
          <a:bodyPr>
            <a:normAutofit fontScale="90000"/>
          </a:bodyPr>
          <a:lstStyle/>
          <a:p>
            <a:r>
              <a:rPr lang="en-US" sz="5400" b="1" dirty="0"/>
              <a:t>Web API &amp; Classification Model</a:t>
            </a:r>
            <a:br>
              <a:rPr lang="en-US" sz="5400" b="1" dirty="0"/>
            </a:br>
            <a:endParaRPr lang="en-US" sz="5400" dirty="0"/>
          </a:p>
        </p:txBody>
      </p:sp>
      <p:sp>
        <p:nvSpPr>
          <p:cNvPr id="3" name="Subtitle 2">
            <a:extLst>
              <a:ext uri="{FF2B5EF4-FFF2-40B4-BE49-F238E27FC236}">
                <a16:creationId xmlns:a16="http://schemas.microsoft.com/office/drawing/2014/main" id="{661A662A-0510-0647-9961-6B554073E6D2}"/>
              </a:ext>
            </a:extLst>
          </p:cNvPr>
          <p:cNvSpPr>
            <a:spLocks noGrp="1"/>
          </p:cNvSpPr>
          <p:nvPr>
            <p:ph type="subTitle" idx="1"/>
          </p:nvPr>
        </p:nvSpPr>
        <p:spPr>
          <a:xfrm>
            <a:off x="3394663" y="4371916"/>
            <a:ext cx="6831673" cy="1086237"/>
          </a:xfrm>
        </p:spPr>
        <p:txBody>
          <a:bodyPr/>
          <a:lstStyle/>
          <a:p>
            <a:r>
              <a:rPr lang="en-US" dirty="0"/>
              <a:t>By: Evelyn Li </a:t>
            </a:r>
          </a:p>
        </p:txBody>
      </p:sp>
    </p:spTree>
    <p:extLst>
      <p:ext uri="{BB962C8B-B14F-4D97-AF65-F5344CB8AC3E}">
        <p14:creationId xmlns:p14="http://schemas.microsoft.com/office/powerpoint/2010/main" val="17356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4884-5FAF-1C41-B1B0-7C6363627816}"/>
              </a:ext>
            </a:extLst>
          </p:cNvPr>
          <p:cNvSpPr>
            <a:spLocks noGrp="1"/>
          </p:cNvSpPr>
          <p:nvPr>
            <p:ph type="title"/>
          </p:nvPr>
        </p:nvSpPr>
        <p:spPr>
          <a:xfrm>
            <a:off x="1642017" y="2663373"/>
            <a:ext cx="9386888" cy="1478570"/>
          </a:xfrm>
        </p:spPr>
        <p:txBody>
          <a:bodyPr>
            <a:normAutofit fontScale="90000"/>
          </a:bodyPr>
          <a:lstStyle/>
          <a:p>
            <a:r>
              <a:rPr lang="en-US" sz="4400" u="sng" dirty="0"/>
              <a:t>Hypothesis: </a:t>
            </a:r>
            <a:br>
              <a:rPr lang="en-US" sz="4400" u="sng" dirty="0"/>
            </a:br>
            <a:br>
              <a:rPr lang="en-US" dirty="0"/>
            </a:br>
            <a:r>
              <a:rPr lang="en-US" dirty="0"/>
              <a:t>large train test score gap </a:t>
            </a:r>
            <a:br>
              <a:rPr lang="en-US" dirty="0"/>
            </a:br>
            <a:r>
              <a:rPr lang="en-US" dirty="0"/>
              <a:t>		=&gt; More overlap in top Features </a:t>
            </a:r>
            <a:br>
              <a:rPr lang="en-US" dirty="0"/>
            </a:br>
            <a:br>
              <a:rPr lang="en-US" dirty="0"/>
            </a:br>
            <a:r>
              <a:rPr lang="en-US" dirty="0"/>
              <a:t>SMALL train test score gap </a:t>
            </a:r>
            <a:br>
              <a:rPr lang="en-US" dirty="0"/>
            </a:br>
            <a:r>
              <a:rPr lang="en-US" dirty="0"/>
              <a:t>		=&gt; LESS overlap in top features </a:t>
            </a:r>
            <a:br>
              <a:rPr lang="en-US" dirty="0"/>
            </a:br>
            <a:endParaRPr lang="en-US" dirty="0"/>
          </a:p>
        </p:txBody>
      </p:sp>
    </p:spTree>
    <p:extLst>
      <p:ext uri="{BB962C8B-B14F-4D97-AF65-F5344CB8AC3E}">
        <p14:creationId xmlns:p14="http://schemas.microsoft.com/office/powerpoint/2010/main" val="335651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BD4E-EC0D-5540-AA6E-680361AA3889}"/>
              </a:ext>
            </a:extLst>
          </p:cNvPr>
          <p:cNvSpPr>
            <a:spLocks noGrp="1"/>
          </p:cNvSpPr>
          <p:nvPr>
            <p:ph type="title"/>
          </p:nvPr>
        </p:nvSpPr>
        <p:spPr>
          <a:xfrm>
            <a:off x="1370013" y="618518"/>
            <a:ext cx="9905998" cy="1478570"/>
          </a:xfrm>
        </p:spPr>
        <p:txBody>
          <a:bodyPr/>
          <a:lstStyle/>
          <a:p>
            <a:r>
              <a:rPr lang="en-US" dirty="0"/>
              <a:t>A QUICK WALKTHROUGH OF THE STEPS </a:t>
            </a:r>
          </a:p>
        </p:txBody>
      </p:sp>
      <p:sp>
        <p:nvSpPr>
          <p:cNvPr id="3" name="Content Placeholder 2">
            <a:extLst>
              <a:ext uri="{FF2B5EF4-FFF2-40B4-BE49-F238E27FC236}">
                <a16:creationId xmlns:a16="http://schemas.microsoft.com/office/drawing/2014/main" id="{6DFFADA6-DAFC-D240-9193-4C3457947CE3}"/>
              </a:ext>
            </a:extLst>
          </p:cNvPr>
          <p:cNvSpPr>
            <a:spLocks noGrp="1"/>
          </p:cNvSpPr>
          <p:nvPr>
            <p:ph idx="1"/>
          </p:nvPr>
        </p:nvSpPr>
        <p:spPr>
          <a:xfrm>
            <a:off x="1589090" y="1929448"/>
            <a:ext cx="9002710" cy="4120832"/>
          </a:xfrm>
        </p:spPr>
        <p:txBody>
          <a:bodyPr>
            <a:normAutofit/>
          </a:bodyPr>
          <a:lstStyle/>
          <a:p>
            <a:r>
              <a:rPr lang="en-US" sz="3200" dirty="0"/>
              <a:t>FLIP THE TARGETS </a:t>
            </a:r>
          </a:p>
          <a:p>
            <a:pPr lvl="1"/>
            <a:r>
              <a:rPr lang="en-US" dirty="0"/>
              <a:t>{Ask Men : 0, Ask Women :1}     </a:t>
            </a:r>
            <a:r>
              <a:rPr lang="en-US" dirty="0">
                <a:sym typeface="Wingdings" pitchFamily="2" charset="2"/>
              </a:rPr>
              <a:t>    </a:t>
            </a:r>
            <a:r>
              <a:rPr lang="en-US" dirty="0"/>
              <a:t>{Ask Men : 1, Ask Women: 0 } </a:t>
            </a:r>
          </a:p>
          <a:p>
            <a:pPr lvl="1"/>
            <a:r>
              <a:rPr lang="en-US" dirty="0"/>
              <a:t>{Relationship : 0, Ask Women :1}     </a:t>
            </a:r>
            <a:r>
              <a:rPr lang="en-US" dirty="0">
                <a:sym typeface="Wingdings" pitchFamily="2" charset="2"/>
              </a:rPr>
              <a:t>    </a:t>
            </a:r>
            <a:r>
              <a:rPr lang="en-US" dirty="0"/>
              <a:t>{Relationship: 1, Ask Women : 0 } </a:t>
            </a:r>
          </a:p>
          <a:p>
            <a:r>
              <a:rPr lang="en-US" sz="2800" dirty="0"/>
              <a:t>COLLECT THE COUNTS FROM CVEC/TFIDF </a:t>
            </a:r>
          </a:p>
          <a:p>
            <a:pPr lvl="1"/>
            <a:r>
              <a:rPr lang="en-US" dirty="0"/>
              <a:t>Top 100 to 500 most common words and find the % of overlap</a:t>
            </a:r>
          </a:p>
          <a:p>
            <a:r>
              <a:rPr lang="en-US" sz="2800" dirty="0"/>
              <a:t>EXTRACT COEFFICENTS OF THE MODELS </a:t>
            </a:r>
          </a:p>
          <a:p>
            <a:pPr lvl="1"/>
            <a:r>
              <a:rPr lang="en-US" dirty="0"/>
              <a:t>Find top100 to 500 features and find the % of overlap</a:t>
            </a:r>
          </a:p>
          <a:p>
            <a:endParaRPr lang="en-US" dirty="0"/>
          </a:p>
          <a:p>
            <a:pPr marL="457200" lvl="1" indent="0">
              <a:buNone/>
            </a:pPr>
            <a:endParaRPr lang="en-US" dirty="0"/>
          </a:p>
        </p:txBody>
      </p:sp>
    </p:spTree>
    <p:extLst>
      <p:ext uri="{BB962C8B-B14F-4D97-AF65-F5344CB8AC3E}">
        <p14:creationId xmlns:p14="http://schemas.microsoft.com/office/powerpoint/2010/main" val="129261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0400-02EC-1241-A613-DCEB31A15293}"/>
              </a:ext>
            </a:extLst>
          </p:cNvPr>
          <p:cNvSpPr>
            <a:spLocks noGrp="1"/>
          </p:cNvSpPr>
          <p:nvPr>
            <p:ph type="title"/>
          </p:nvPr>
        </p:nvSpPr>
        <p:spPr>
          <a:xfrm>
            <a:off x="1436123" y="409547"/>
            <a:ext cx="8866458" cy="1478570"/>
          </a:xfrm>
        </p:spPr>
        <p:txBody>
          <a:bodyPr/>
          <a:lstStyle/>
          <a:p>
            <a:r>
              <a:rPr lang="en-US" dirty="0"/>
              <a:t>THE TRUTH IS … HYPOTHESIS is correct </a:t>
            </a:r>
          </a:p>
        </p:txBody>
      </p:sp>
      <p:sp>
        <p:nvSpPr>
          <p:cNvPr id="11" name="Content Placeholder 2">
            <a:extLst>
              <a:ext uri="{FF2B5EF4-FFF2-40B4-BE49-F238E27FC236}">
                <a16:creationId xmlns:a16="http://schemas.microsoft.com/office/drawing/2014/main" id="{DB13C923-AC82-B547-A861-0AF447A94DE5}"/>
              </a:ext>
            </a:extLst>
          </p:cNvPr>
          <p:cNvSpPr txBox="1">
            <a:spLocks/>
          </p:cNvSpPr>
          <p:nvPr/>
        </p:nvSpPr>
        <p:spPr>
          <a:xfrm>
            <a:off x="1397670" y="1728787"/>
            <a:ext cx="5091909" cy="6111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u="sng" dirty="0"/>
              <a:t>Ask Men Ask Women Dataset </a:t>
            </a:r>
          </a:p>
        </p:txBody>
      </p:sp>
      <p:sp>
        <p:nvSpPr>
          <p:cNvPr id="12" name="Rectangle 11">
            <a:extLst>
              <a:ext uri="{FF2B5EF4-FFF2-40B4-BE49-F238E27FC236}">
                <a16:creationId xmlns:a16="http://schemas.microsoft.com/office/drawing/2014/main" id="{F8DC2C65-B6D0-014C-B6E8-D9D821CE30CC}"/>
              </a:ext>
            </a:extLst>
          </p:cNvPr>
          <p:cNvSpPr/>
          <p:nvPr/>
        </p:nvSpPr>
        <p:spPr>
          <a:xfrm>
            <a:off x="5899149" y="1793456"/>
            <a:ext cx="5481437" cy="461665"/>
          </a:xfrm>
          <a:prstGeom prst="rect">
            <a:avLst/>
          </a:prstGeom>
        </p:spPr>
        <p:txBody>
          <a:bodyPr wrap="none">
            <a:spAutoFit/>
          </a:bodyPr>
          <a:lstStyle/>
          <a:p>
            <a:r>
              <a:rPr lang="en-US" sz="2400" b="1" u="sng" dirty="0"/>
              <a:t>Relationship Advice Ask Women Dataset </a:t>
            </a:r>
          </a:p>
        </p:txBody>
      </p:sp>
      <p:pic>
        <p:nvPicPr>
          <p:cNvPr id="5" name="Picture 4">
            <a:extLst>
              <a:ext uri="{FF2B5EF4-FFF2-40B4-BE49-F238E27FC236}">
                <a16:creationId xmlns:a16="http://schemas.microsoft.com/office/drawing/2014/main" id="{72668232-A3BC-D242-802E-797CB89334CB}"/>
              </a:ext>
            </a:extLst>
          </p:cNvPr>
          <p:cNvPicPr>
            <a:picLocks noChangeAspect="1"/>
          </p:cNvPicPr>
          <p:nvPr/>
        </p:nvPicPr>
        <p:blipFill>
          <a:blip r:embed="rId2"/>
          <a:stretch>
            <a:fillRect/>
          </a:stretch>
        </p:blipFill>
        <p:spPr>
          <a:xfrm>
            <a:off x="1489926" y="2553306"/>
            <a:ext cx="3795751" cy="1503701"/>
          </a:xfrm>
          <a:prstGeom prst="rect">
            <a:avLst/>
          </a:prstGeom>
        </p:spPr>
      </p:pic>
      <p:pic>
        <p:nvPicPr>
          <p:cNvPr id="9" name="Picture 8">
            <a:extLst>
              <a:ext uri="{FF2B5EF4-FFF2-40B4-BE49-F238E27FC236}">
                <a16:creationId xmlns:a16="http://schemas.microsoft.com/office/drawing/2014/main" id="{341C0657-6DA2-5B44-938F-ECEF4D729F43}"/>
              </a:ext>
            </a:extLst>
          </p:cNvPr>
          <p:cNvPicPr>
            <a:picLocks noChangeAspect="1"/>
          </p:cNvPicPr>
          <p:nvPr/>
        </p:nvPicPr>
        <p:blipFill>
          <a:blip r:embed="rId3"/>
          <a:stretch>
            <a:fillRect/>
          </a:stretch>
        </p:blipFill>
        <p:spPr>
          <a:xfrm>
            <a:off x="1489925" y="4270338"/>
            <a:ext cx="3795751" cy="1943100"/>
          </a:xfrm>
          <a:prstGeom prst="rect">
            <a:avLst/>
          </a:prstGeom>
        </p:spPr>
      </p:pic>
      <p:pic>
        <p:nvPicPr>
          <p:cNvPr id="14" name="Picture 13">
            <a:extLst>
              <a:ext uri="{FF2B5EF4-FFF2-40B4-BE49-F238E27FC236}">
                <a16:creationId xmlns:a16="http://schemas.microsoft.com/office/drawing/2014/main" id="{7E3903A8-22D4-D346-9256-6E825453DC01}"/>
              </a:ext>
            </a:extLst>
          </p:cNvPr>
          <p:cNvPicPr>
            <a:picLocks noChangeAspect="1"/>
          </p:cNvPicPr>
          <p:nvPr/>
        </p:nvPicPr>
        <p:blipFill>
          <a:blip r:embed="rId4"/>
          <a:stretch>
            <a:fillRect/>
          </a:stretch>
        </p:blipFill>
        <p:spPr>
          <a:xfrm>
            <a:off x="6489580" y="2553305"/>
            <a:ext cx="3909088" cy="1503701"/>
          </a:xfrm>
          <a:prstGeom prst="rect">
            <a:avLst/>
          </a:prstGeom>
        </p:spPr>
      </p:pic>
      <p:pic>
        <p:nvPicPr>
          <p:cNvPr id="16" name="Picture 15">
            <a:extLst>
              <a:ext uri="{FF2B5EF4-FFF2-40B4-BE49-F238E27FC236}">
                <a16:creationId xmlns:a16="http://schemas.microsoft.com/office/drawing/2014/main" id="{A191A998-AC20-4A43-9DB2-B48E125E47DD}"/>
              </a:ext>
            </a:extLst>
          </p:cNvPr>
          <p:cNvPicPr>
            <a:picLocks noChangeAspect="1"/>
          </p:cNvPicPr>
          <p:nvPr/>
        </p:nvPicPr>
        <p:blipFill>
          <a:blip r:embed="rId5"/>
          <a:stretch>
            <a:fillRect/>
          </a:stretch>
        </p:blipFill>
        <p:spPr>
          <a:xfrm>
            <a:off x="6489578" y="4270336"/>
            <a:ext cx="3909089" cy="1867824"/>
          </a:xfrm>
          <a:prstGeom prst="rect">
            <a:avLst/>
          </a:prstGeom>
        </p:spPr>
      </p:pic>
      <p:sp>
        <p:nvSpPr>
          <p:cNvPr id="17" name="Frame 16">
            <a:extLst>
              <a:ext uri="{FF2B5EF4-FFF2-40B4-BE49-F238E27FC236}">
                <a16:creationId xmlns:a16="http://schemas.microsoft.com/office/drawing/2014/main" id="{3B3F6ED8-7965-3E46-9ACE-E60753675859}"/>
              </a:ext>
            </a:extLst>
          </p:cNvPr>
          <p:cNvSpPr/>
          <p:nvPr/>
        </p:nvSpPr>
        <p:spPr>
          <a:xfrm>
            <a:off x="1489925" y="2553305"/>
            <a:ext cx="1755080" cy="3125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4B169E2C-9EBE-3A45-8A4E-EE03FEC0BD71}"/>
              </a:ext>
            </a:extLst>
          </p:cNvPr>
          <p:cNvSpPr/>
          <p:nvPr/>
        </p:nvSpPr>
        <p:spPr>
          <a:xfrm>
            <a:off x="6489577" y="2536815"/>
            <a:ext cx="1862685" cy="3125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05D5A0AF-17FD-F044-A10F-60E2451EDC7D}"/>
              </a:ext>
            </a:extLst>
          </p:cNvPr>
          <p:cNvSpPr/>
          <p:nvPr/>
        </p:nvSpPr>
        <p:spPr>
          <a:xfrm>
            <a:off x="1436123" y="4270336"/>
            <a:ext cx="1530102" cy="3125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A2682A8D-2476-2749-B21E-120C7F2875EB}"/>
              </a:ext>
            </a:extLst>
          </p:cNvPr>
          <p:cNvSpPr/>
          <p:nvPr/>
        </p:nvSpPr>
        <p:spPr>
          <a:xfrm>
            <a:off x="6489577" y="4198911"/>
            <a:ext cx="1530102" cy="3125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E65F104A-B02F-6446-ADAA-0BC9038F2E0D}"/>
              </a:ext>
            </a:extLst>
          </p:cNvPr>
          <p:cNvSpPr/>
          <p:nvPr/>
        </p:nvSpPr>
        <p:spPr>
          <a:xfrm>
            <a:off x="6489577" y="5161436"/>
            <a:ext cx="3909090" cy="326757"/>
          </a:xfrm>
          <a:prstGeom prst="frame">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A6216075-0F15-F44A-BCC5-BC43BEB44188}"/>
              </a:ext>
            </a:extLst>
          </p:cNvPr>
          <p:cNvSpPr/>
          <p:nvPr/>
        </p:nvSpPr>
        <p:spPr>
          <a:xfrm>
            <a:off x="1436123" y="5182206"/>
            <a:ext cx="3909090" cy="326757"/>
          </a:xfrm>
          <a:prstGeom prst="frame">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pic>
        <p:nvPicPr>
          <p:cNvPr id="24" name="Picture 23">
            <a:extLst>
              <a:ext uri="{FF2B5EF4-FFF2-40B4-BE49-F238E27FC236}">
                <a16:creationId xmlns:a16="http://schemas.microsoft.com/office/drawing/2014/main" id="{0122D3CB-92F7-B44E-8B31-B0DC208D4642}"/>
              </a:ext>
            </a:extLst>
          </p:cNvPr>
          <p:cNvPicPr>
            <a:picLocks noChangeAspect="1"/>
          </p:cNvPicPr>
          <p:nvPr/>
        </p:nvPicPr>
        <p:blipFill>
          <a:blip r:embed="rId6"/>
          <a:stretch>
            <a:fillRect/>
          </a:stretch>
        </p:blipFill>
        <p:spPr>
          <a:xfrm rot="20550034">
            <a:off x="10543514" y="2363880"/>
            <a:ext cx="1138663" cy="1138663"/>
          </a:xfrm>
          <a:prstGeom prst="rect">
            <a:avLst/>
          </a:prstGeom>
        </p:spPr>
      </p:pic>
      <p:pic>
        <p:nvPicPr>
          <p:cNvPr id="25" name="Picture 24">
            <a:extLst>
              <a:ext uri="{FF2B5EF4-FFF2-40B4-BE49-F238E27FC236}">
                <a16:creationId xmlns:a16="http://schemas.microsoft.com/office/drawing/2014/main" id="{551A997F-DF95-C841-A964-A2973C112D74}"/>
              </a:ext>
            </a:extLst>
          </p:cNvPr>
          <p:cNvPicPr>
            <a:picLocks noChangeAspect="1"/>
          </p:cNvPicPr>
          <p:nvPr/>
        </p:nvPicPr>
        <p:blipFill>
          <a:blip r:embed="rId7"/>
          <a:stretch>
            <a:fillRect/>
          </a:stretch>
        </p:blipFill>
        <p:spPr>
          <a:xfrm rot="21028021">
            <a:off x="293706" y="2186425"/>
            <a:ext cx="1188536" cy="1188536"/>
          </a:xfrm>
          <a:prstGeom prst="rect">
            <a:avLst/>
          </a:prstGeom>
        </p:spPr>
      </p:pic>
    </p:spTree>
    <p:extLst>
      <p:ext uri="{BB962C8B-B14F-4D97-AF65-F5344CB8AC3E}">
        <p14:creationId xmlns:p14="http://schemas.microsoft.com/office/powerpoint/2010/main" val="72698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F1E008-A848-1C41-92AC-E762FD1A57CD}"/>
              </a:ext>
            </a:extLst>
          </p:cNvPr>
          <p:cNvPicPr>
            <a:picLocks noChangeAspect="1"/>
          </p:cNvPicPr>
          <p:nvPr/>
        </p:nvPicPr>
        <p:blipFill>
          <a:blip r:embed="rId3"/>
          <a:stretch>
            <a:fillRect/>
          </a:stretch>
        </p:blipFill>
        <p:spPr>
          <a:xfrm>
            <a:off x="830580" y="0"/>
            <a:ext cx="10287000" cy="6858000"/>
          </a:xfrm>
          <a:prstGeom prst="rect">
            <a:avLst/>
          </a:prstGeom>
        </p:spPr>
      </p:pic>
      <p:sp>
        <p:nvSpPr>
          <p:cNvPr id="8" name="Rectangle 7">
            <a:extLst>
              <a:ext uri="{FF2B5EF4-FFF2-40B4-BE49-F238E27FC236}">
                <a16:creationId xmlns:a16="http://schemas.microsoft.com/office/drawing/2014/main" id="{3C38EF70-E9A2-CF4D-86AA-CF6B1DCE8C59}"/>
              </a:ext>
            </a:extLst>
          </p:cNvPr>
          <p:cNvSpPr/>
          <p:nvPr/>
        </p:nvSpPr>
        <p:spPr>
          <a:xfrm>
            <a:off x="6138026" y="5128439"/>
            <a:ext cx="4179453" cy="769441"/>
          </a:xfrm>
          <a:prstGeom prst="rect">
            <a:avLst/>
          </a:prstGeom>
          <a:noFill/>
        </p:spPr>
        <p:txBody>
          <a:bodyPr wrap="square" lIns="91440" tIns="45720" rIns="91440" bIns="45720">
            <a:spAutoFit/>
          </a:bodyPr>
          <a:lstStyle/>
          <a:p>
            <a:pPr algn="ctr"/>
            <a:r>
              <a:rPr lang="en-US" sz="4400" b="0" cap="none" spc="0" dirty="0">
                <a:ln w="0"/>
                <a:gradFill>
                  <a:gsLst>
                    <a:gs pos="21000">
                      <a:srgbClr val="53575C"/>
                    </a:gs>
                    <a:gs pos="88000">
                      <a:srgbClr val="C5C7CA"/>
                    </a:gs>
                  </a:gsLst>
                  <a:lin ang="5400000"/>
                </a:gradFill>
                <a:effectLst/>
              </a:rPr>
              <a:t>TFIDF Score</a:t>
            </a:r>
          </a:p>
        </p:txBody>
      </p:sp>
    </p:spTree>
    <p:extLst>
      <p:ext uri="{BB962C8B-B14F-4D97-AF65-F5344CB8AC3E}">
        <p14:creationId xmlns:p14="http://schemas.microsoft.com/office/powerpoint/2010/main" val="1285284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FF42-3586-8B45-A32A-D31A139D0E12}"/>
              </a:ext>
            </a:extLst>
          </p:cNvPr>
          <p:cNvSpPr>
            <a:spLocks noGrp="1"/>
          </p:cNvSpPr>
          <p:nvPr>
            <p:ph type="title"/>
          </p:nvPr>
        </p:nvSpPr>
        <p:spPr>
          <a:xfrm>
            <a:off x="1284285" y="1991166"/>
            <a:ext cx="9906001" cy="2511835"/>
          </a:xfrm>
        </p:spPr>
        <p:txBody>
          <a:bodyPr/>
          <a:lstStyle/>
          <a:p>
            <a:r>
              <a:rPr lang="en-US" sz="4400" dirty="0"/>
              <a:t>KEY TAKEAWAYS </a:t>
            </a:r>
            <a:br>
              <a:rPr lang="en-US" dirty="0"/>
            </a:br>
            <a:endParaRPr lang="en-US" dirty="0"/>
          </a:p>
        </p:txBody>
      </p:sp>
    </p:spTree>
    <p:extLst>
      <p:ext uri="{BB962C8B-B14F-4D97-AF65-F5344CB8AC3E}">
        <p14:creationId xmlns:p14="http://schemas.microsoft.com/office/powerpoint/2010/main" val="784979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C788D-4C5A-D649-9663-410F7AE58054}"/>
              </a:ext>
            </a:extLst>
          </p:cNvPr>
          <p:cNvSpPr>
            <a:spLocks noGrp="1"/>
          </p:cNvSpPr>
          <p:nvPr>
            <p:ph type="title"/>
          </p:nvPr>
        </p:nvSpPr>
        <p:spPr>
          <a:xfrm>
            <a:off x="1773313" y="3401541"/>
            <a:ext cx="9906000" cy="2852737"/>
          </a:xfrm>
        </p:spPr>
        <p:txBody>
          <a:bodyPr>
            <a:normAutofit fontScale="90000"/>
          </a:bodyPr>
          <a:lstStyle/>
          <a:p>
            <a:r>
              <a:rPr lang="en-US" dirty="0"/>
              <a:t>large train test score gap </a:t>
            </a:r>
            <a:br>
              <a:rPr lang="en-US" dirty="0"/>
            </a:br>
            <a:r>
              <a:rPr lang="en-US" dirty="0"/>
              <a:t>		=&gt; More overlap in top Features </a:t>
            </a:r>
            <a:br>
              <a:rPr lang="en-US" dirty="0"/>
            </a:br>
            <a:br>
              <a:rPr lang="en-US" dirty="0"/>
            </a:br>
            <a:r>
              <a:rPr lang="en-US" dirty="0"/>
              <a:t>SMALL train test score gap </a:t>
            </a:r>
            <a:br>
              <a:rPr lang="en-US" dirty="0"/>
            </a:br>
            <a:r>
              <a:rPr lang="en-US" dirty="0"/>
              <a:t>		=&gt; LESS overlap in top features </a:t>
            </a:r>
            <a:br>
              <a:rPr lang="en-US" dirty="0"/>
            </a:br>
            <a:br>
              <a:rPr lang="en-US" dirty="0"/>
            </a:br>
            <a:br>
              <a:rPr lang="en-US" dirty="0"/>
            </a:br>
            <a:r>
              <a:rPr lang="en-US" u="sng" dirty="0"/>
              <a:t>SOLUTION:</a:t>
            </a:r>
            <a:br>
              <a:rPr lang="en-US" dirty="0"/>
            </a:br>
            <a:r>
              <a:rPr lang="en-US" dirty="0"/>
              <a:t>INCREASE SIZE OF THE DATA</a:t>
            </a:r>
            <a:br>
              <a:rPr lang="en-US" dirty="0"/>
            </a:br>
            <a:endParaRPr lang="en-US" dirty="0"/>
          </a:p>
        </p:txBody>
      </p:sp>
      <p:sp>
        <p:nvSpPr>
          <p:cNvPr id="5" name="Frame 4">
            <a:extLst>
              <a:ext uri="{FF2B5EF4-FFF2-40B4-BE49-F238E27FC236}">
                <a16:creationId xmlns:a16="http://schemas.microsoft.com/office/drawing/2014/main" id="{A47E520D-D879-2747-964B-41F60023C8BB}"/>
              </a:ext>
            </a:extLst>
          </p:cNvPr>
          <p:cNvSpPr/>
          <p:nvPr/>
        </p:nvSpPr>
        <p:spPr>
          <a:xfrm>
            <a:off x="1295400" y="1188721"/>
            <a:ext cx="9433560" cy="3398520"/>
          </a:xfrm>
          <a:prstGeom prst="fram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282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BA369-A207-C945-B9EA-5422CBE6E001}"/>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644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63D8-4209-2244-83C7-316A5CC63736}"/>
              </a:ext>
            </a:extLst>
          </p:cNvPr>
          <p:cNvSpPr>
            <a:spLocks noGrp="1"/>
          </p:cNvSpPr>
          <p:nvPr>
            <p:ph type="ctrTitle"/>
          </p:nvPr>
        </p:nvSpPr>
        <p:spPr>
          <a:xfrm>
            <a:off x="2042678" y="587973"/>
            <a:ext cx="8791575" cy="2387600"/>
          </a:xfrm>
        </p:spPr>
        <p:txBody>
          <a:bodyPr/>
          <a:lstStyle/>
          <a:p>
            <a:r>
              <a:rPr lang="en-US" dirty="0"/>
              <a:t>Agenda </a:t>
            </a:r>
          </a:p>
        </p:txBody>
      </p:sp>
      <p:sp>
        <p:nvSpPr>
          <p:cNvPr id="3" name="Subtitle 2">
            <a:extLst>
              <a:ext uri="{FF2B5EF4-FFF2-40B4-BE49-F238E27FC236}">
                <a16:creationId xmlns:a16="http://schemas.microsoft.com/office/drawing/2014/main" id="{8B12037C-1C0A-4D4B-8112-06696F956AE4}"/>
              </a:ext>
            </a:extLst>
          </p:cNvPr>
          <p:cNvSpPr>
            <a:spLocks noGrp="1"/>
          </p:cNvSpPr>
          <p:nvPr>
            <p:ph type="subTitle" idx="1"/>
          </p:nvPr>
        </p:nvSpPr>
        <p:spPr>
          <a:xfrm>
            <a:off x="2042678" y="2975573"/>
            <a:ext cx="9939524" cy="2760209"/>
          </a:xfrm>
        </p:spPr>
        <p:txBody>
          <a:bodyPr>
            <a:normAutofit/>
          </a:bodyPr>
          <a:lstStyle/>
          <a:p>
            <a:pPr marL="342900" indent="-342900">
              <a:buFont typeface="Arial" panose="020B0604020202020204" pitchFamily="34" charset="0"/>
              <a:buChar char="•"/>
            </a:pPr>
            <a:r>
              <a:rPr lang="en-US" sz="2400" dirty="0"/>
              <a:t>Subreddit selection </a:t>
            </a:r>
          </a:p>
          <a:p>
            <a:pPr marL="342900" indent="-342900">
              <a:buFont typeface="Arial" panose="020B0604020202020204" pitchFamily="34" charset="0"/>
              <a:buChar char="•"/>
            </a:pPr>
            <a:r>
              <a:rPr lang="en-US" sz="2400" dirty="0"/>
              <a:t>Models </a:t>
            </a:r>
          </a:p>
          <a:p>
            <a:pPr marL="342900" indent="-342900">
              <a:buFont typeface="Arial" panose="020B0604020202020204" pitchFamily="34" charset="0"/>
              <a:buChar char="•"/>
            </a:pPr>
            <a:r>
              <a:rPr lang="en-US" sz="2400" dirty="0"/>
              <a:t>Key features </a:t>
            </a:r>
          </a:p>
          <a:p>
            <a:pPr marL="342900" indent="-342900">
              <a:buFont typeface="Arial" panose="020B0604020202020204" pitchFamily="34" charset="0"/>
              <a:buChar char="•"/>
            </a:pPr>
            <a:r>
              <a:rPr lang="en-US" sz="2400" dirty="0"/>
              <a:t>Key Takeaways </a:t>
            </a:r>
          </a:p>
        </p:txBody>
      </p:sp>
    </p:spTree>
    <p:extLst>
      <p:ext uri="{BB962C8B-B14F-4D97-AF65-F5344CB8AC3E}">
        <p14:creationId xmlns:p14="http://schemas.microsoft.com/office/powerpoint/2010/main" val="338377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A5A0-1EDB-A84D-8F7C-09F59069739F}"/>
              </a:ext>
            </a:extLst>
          </p:cNvPr>
          <p:cNvSpPr>
            <a:spLocks noGrp="1"/>
          </p:cNvSpPr>
          <p:nvPr>
            <p:ph type="title"/>
          </p:nvPr>
        </p:nvSpPr>
        <p:spPr>
          <a:xfrm>
            <a:off x="1141413" y="609600"/>
            <a:ext cx="4601465" cy="1905000"/>
          </a:xfrm>
        </p:spPr>
        <p:txBody>
          <a:bodyPr/>
          <a:lstStyle/>
          <a:p>
            <a:r>
              <a:rPr lang="en-US" dirty="0"/>
              <a:t>Subreddit selection </a:t>
            </a:r>
          </a:p>
        </p:txBody>
      </p:sp>
      <p:sp>
        <p:nvSpPr>
          <p:cNvPr id="3" name="Text Placeholder 2">
            <a:extLst>
              <a:ext uri="{FF2B5EF4-FFF2-40B4-BE49-F238E27FC236}">
                <a16:creationId xmlns:a16="http://schemas.microsoft.com/office/drawing/2014/main" id="{FEB4C9D5-DA0C-4148-8C2D-28BF780F90BE}"/>
              </a:ext>
            </a:extLst>
          </p:cNvPr>
          <p:cNvSpPr>
            <a:spLocks noGrp="1"/>
          </p:cNvSpPr>
          <p:nvPr>
            <p:ph type="body" idx="1"/>
          </p:nvPr>
        </p:nvSpPr>
        <p:spPr>
          <a:xfrm>
            <a:off x="1937397" y="3298288"/>
            <a:ext cx="3196899" cy="685800"/>
          </a:xfrm>
        </p:spPr>
        <p:txBody>
          <a:bodyPr/>
          <a:lstStyle/>
          <a:p>
            <a:r>
              <a:rPr lang="en-US" dirty="0"/>
              <a:t>Ask Men</a:t>
            </a:r>
          </a:p>
        </p:txBody>
      </p:sp>
      <p:sp>
        <p:nvSpPr>
          <p:cNvPr id="5" name="Text Placeholder 4">
            <a:extLst>
              <a:ext uri="{FF2B5EF4-FFF2-40B4-BE49-F238E27FC236}">
                <a16:creationId xmlns:a16="http://schemas.microsoft.com/office/drawing/2014/main" id="{036D225D-3186-854C-89E5-1C24A0504883}"/>
              </a:ext>
            </a:extLst>
          </p:cNvPr>
          <p:cNvSpPr>
            <a:spLocks noGrp="1"/>
          </p:cNvSpPr>
          <p:nvPr>
            <p:ph type="body" sz="quarter" idx="3"/>
          </p:nvPr>
        </p:nvSpPr>
        <p:spPr>
          <a:xfrm>
            <a:off x="4589912" y="3298288"/>
            <a:ext cx="3184385" cy="685800"/>
          </a:xfrm>
        </p:spPr>
        <p:txBody>
          <a:bodyPr/>
          <a:lstStyle/>
          <a:p>
            <a:r>
              <a:rPr lang="en-US" dirty="0"/>
              <a:t>Ask Women</a:t>
            </a:r>
          </a:p>
        </p:txBody>
      </p:sp>
      <p:sp>
        <p:nvSpPr>
          <p:cNvPr id="7" name="Text Placeholder 6">
            <a:extLst>
              <a:ext uri="{FF2B5EF4-FFF2-40B4-BE49-F238E27FC236}">
                <a16:creationId xmlns:a16="http://schemas.microsoft.com/office/drawing/2014/main" id="{00F80473-4B7C-0040-81AA-35348A235425}"/>
              </a:ext>
            </a:extLst>
          </p:cNvPr>
          <p:cNvSpPr>
            <a:spLocks noGrp="1"/>
          </p:cNvSpPr>
          <p:nvPr>
            <p:ph type="body" sz="quarter" idx="13"/>
          </p:nvPr>
        </p:nvSpPr>
        <p:spPr>
          <a:xfrm>
            <a:off x="7367427" y="3284226"/>
            <a:ext cx="3194968" cy="685800"/>
          </a:xfrm>
        </p:spPr>
        <p:txBody>
          <a:bodyPr/>
          <a:lstStyle/>
          <a:p>
            <a:r>
              <a:rPr lang="en-US" dirty="0"/>
              <a:t>Relationship Advice</a:t>
            </a:r>
          </a:p>
        </p:txBody>
      </p:sp>
      <p:sp>
        <p:nvSpPr>
          <p:cNvPr id="12" name="Rounded Rectangle 11">
            <a:extLst>
              <a:ext uri="{FF2B5EF4-FFF2-40B4-BE49-F238E27FC236}">
                <a16:creationId xmlns:a16="http://schemas.microsoft.com/office/drawing/2014/main" id="{6DDBB18E-86A4-7447-8F29-27E94C8AD435}"/>
              </a:ext>
            </a:extLst>
          </p:cNvPr>
          <p:cNvSpPr/>
          <p:nvPr/>
        </p:nvSpPr>
        <p:spPr>
          <a:xfrm>
            <a:off x="2719107" y="4174097"/>
            <a:ext cx="2637025" cy="1494125"/>
          </a:xfrm>
          <a:prstGeom prst="round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Title + Self Text </a:t>
            </a:r>
          </a:p>
        </p:txBody>
      </p:sp>
      <p:sp>
        <p:nvSpPr>
          <p:cNvPr id="13" name="Rounded Rectangle 12">
            <a:extLst>
              <a:ext uri="{FF2B5EF4-FFF2-40B4-BE49-F238E27FC236}">
                <a16:creationId xmlns:a16="http://schemas.microsoft.com/office/drawing/2014/main" id="{074079C8-DDFD-7B43-8F9F-1639A7E584CE}"/>
              </a:ext>
            </a:extLst>
          </p:cNvPr>
          <p:cNvSpPr/>
          <p:nvPr/>
        </p:nvSpPr>
        <p:spPr>
          <a:xfrm>
            <a:off x="6182105" y="4174096"/>
            <a:ext cx="2637025" cy="14941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Title + Self Text </a:t>
            </a:r>
          </a:p>
        </p:txBody>
      </p:sp>
      <p:pic>
        <p:nvPicPr>
          <p:cNvPr id="4" name="Picture 3">
            <a:extLst>
              <a:ext uri="{FF2B5EF4-FFF2-40B4-BE49-F238E27FC236}">
                <a16:creationId xmlns:a16="http://schemas.microsoft.com/office/drawing/2014/main" id="{E9582BE9-3595-0540-A883-DD2F7AC25DC0}"/>
              </a:ext>
            </a:extLst>
          </p:cNvPr>
          <p:cNvPicPr>
            <a:picLocks noChangeAspect="1"/>
          </p:cNvPicPr>
          <p:nvPr/>
        </p:nvPicPr>
        <p:blipFill>
          <a:blip r:embed="rId2"/>
          <a:stretch>
            <a:fillRect/>
          </a:stretch>
        </p:blipFill>
        <p:spPr>
          <a:xfrm rot="474861">
            <a:off x="6337489" y="456700"/>
            <a:ext cx="5062648" cy="2607193"/>
          </a:xfrm>
          <a:prstGeom prst="rect">
            <a:avLst/>
          </a:prstGeom>
        </p:spPr>
      </p:pic>
    </p:spTree>
    <p:extLst>
      <p:ext uri="{BB962C8B-B14F-4D97-AF65-F5344CB8AC3E}">
        <p14:creationId xmlns:p14="http://schemas.microsoft.com/office/powerpoint/2010/main" val="13891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14AD-38A9-1D43-99AF-117F07FE6526}"/>
              </a:ext>
            </a:extLst>
          </p:cNvPr>
          <p:cNvSpPr>
            <a:spLocks noGrp="1"/>
          </p:cNvSpPr>
          <p:nvPr>
            <p:ph type="title"/>
          </p:nvPr>
        </p:nvSpPr>
        <p:spPr>
          <a:xfrm>
            <a:off x="1111251" y="-128588"/>
            <a:ext cx="9905998" cy="1478570"/>
          </a:xfrm>
        </p:spPr>
        <p:txBody>
          <a:bodyPr/>
          <a:lstStyle/>
          <a:p>
            <a:pPr algn="ctr"/>
            <a:r>
              <a:rPr lang="en-US" dirty="0"/>
              <a:t>Models for Ask Men Ask Women</a:t>
            </a:r>
          </a:p>
        </p:txBody>
      </p:sp>
      <p:pic>
        <p:nvPicPr>
          <p:cNvPr id="6" name="Picture 5">
            <a:extLst>
              <a:ext uri="{FF2B5EF4-FFF2-40B4-BE49-F238E27FC236}">
                <a16:creationId xmlns:a16="http://schemas.microsoft.com/office/drawing/2014/main" id="{85D6AFC2-1C14-D24A-9105-02AB940E3630}"/>
              </a:ext>
            </a:extLst>
          </p:cNvPr>
          <p:cNvPicPr>
            <a:picLocks noChangeAspect="1"/>
          </p:cNvPicPr>
          <p:nvPr/>
        </p:nvPicPr>
        <p:blipFill>
          <a:blip r:embed="rId2"/>
          <a:stretch>
            <a:fillRect/>
          </a:stretch>
        </p:blipFill>
        <p:spPr>
          <a:xfrm>
            <a:off x="1111251" y="979840"/>
            <a:ext cx="9905998" cy="5663848"/>
          </a:xfrm>
          <a:prstGeom prst="rect">
            <a:avLst/>
          </a:prstGeom>
        </p:spPr>
      </p:pic>
    </p:spTree>
    <p:extLst>
      <p:ext uri="{BB962C8B-B14F-4D97-AF65-F5344CB8AC3E}">
        <p14:creationId xmlns:p14="http://schemas.microsoft.com/office/powerpoint/2010/main" val="415576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8BB8-60FB-BE4A-8920-31A7C273080B}"/>
              </a:ext>
            </a:extLst>
          </p:cNvPr>
          <p:cNvSpPr>
            <a:spLocks noGrp="1"/>
          </p:cNvSpPr>
          <p:nvPr>
            <p:ph type="title"/>
          </p:nvPr>
        </p:nvSpPr>
        <p:spPr>
          <a:xfrm>
            <a:off x="1241426" y="0"/>
            <a:ext cx="9905998" cy="1478570"/>
          </a:xfrm>
        </p:spPr>
        <p:txBody>
          <a:bodyPr/>
          <a:lstStyle/>
          <a:p>
            <a:r>
              <a:rPr lang="en-US" dirty="0"/>
              <a:t>Models for Ask Women Relationship Advice</a:t>
            </a:r>
          </a:p>
        </p:txBody>
      </p:sp>
      <p:pic>
        <p:nvPicPr>
          <p:cNvPr id="4" name="Picture 3">
            <a:extLst>
              <a:ext uri="{FF2B5EF4-FFF2-40B4-BE49-F238E27FC236}">
                <a16:creationId xmlns:a16="http://schemas.microsoft.com/office/drawing/2014/main" id="{7953B465-B7D6-2245-A3A3-AD61D8A67F78}"/>
              </a:ext>
            </a:extLst>
          </p:cNvPr>
          <p:cNvPicPr>
            <a:picLocks noChangeAspect="1"/>
          </p:cNvPicPr>
          <p:nvPr/>
        </p:nvPicPr>
        <p:blipFill>
          <a:blip r:embed="rId2"/>
          <a:stretch>
            <a:fillRect/>
          </a:stretch>
        </p:blipFill>
        <p:spPr>
          <a:xfrm>
            <a:off x="1016806" y="1112520"/>
            <a:ext cx="10130618" cy="5498783"/>
          </a:xfrm>
          <a:prstGeom prst="rect">
            <a:avLst/>
          </a:prstGeom>
        </p:spPr>
      </p:pic>
    </p:spTree>
    <p:extLst>
      <p:ext uri="{BB962C8B-B14F-4D97-AF65-F5344CB8AC3E}">
        <p14:creationId xmlns:p14="http://schemas.microsoft.com/office/powerpoint/2010/main" val="222539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7F3A-5363-FF44-ABC8-06A7221E7681}"/>
              </a:ext>
            </a:extLst>
          </p:cNvPr>
          <p:cNvSpPr>
            <a:spLocks noGrp="1"/>
          </p:cNvSpPr>
          <p:nvPr>
            <p:ph type="title"/>
          </p:nvPr>
        </p:nvSpPr>
        <p:spPr>
          <a:xfrm>
            <a:off x="1141413" y="214313"/>
            <a:ext cx="10145712" cy="1882775"/>
          </a:xfrm>
        </p:spPr>
        <p:txBody>
          <a:bodyPr/>
          <a:lstStyle/>
          <a:p>
            <a:pPr algn="ctr"/>
            <a:r>
              <a:rPr lang="en-US" dirty="0"/>
              <a:t>Why not combine all of them?</a:t>
            </a:r>
          </a:p>
        </p:txBody>
      </p:sp>
      <p:pic>
        <p:nvPicPr>
          <p:cNvPr id="5" name="Picture 4">
            <a:extLst>
              <a:ext uri="{FF2B5EF4-FFF2-40B4-BE49-F238E27FC236}">
                <a16:creationId xmlns:a16="http://schemas.microsoft.com/office/drawing/2014/main" id="{87ACA025-DDD1-D548-98E4-0E2E66B7A73F}"/>
              </a:ext>
            </a:extLst>
          </p:cNvPr>
          <p:cNvPicPr>
            <a:picLocks noChangeAspect="1"/>
          </p:cNvPicPr>
          <p:nvPr/>
        </p:nvPicPr>
        <p:blipFill>
          <a:blip r:embed="rId2"/>
          <a:stretch>
            <a:fillRect/>
          </a:stretch>
        </p:blipFill>
        <p:spPr>
          <a:xfrm>
            <a:off x="3571081" y="1863647"/>
            <a:ext cx="5286375" cy="4311395"/>
          </a:xfrm>
          <a:prstGeom prst="rect">
            <a:avLst/>
          </a:prstGeom>
        </p:spPr>
      </p:pic>
    </p:spTree>
    <p:extLst>
      <p:ext uri="{BB962C8B-B14F-4D97-AF65-F5344CB8AC3E}">
        <p14:creationId xmlns:p14="http://schemas.microsoft.com/office/powerpoint/2010/main" val="415716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2AB7-DCBD-B44C-A471-EFCD184AEB1D}"/>
              </a:ext>
            </a:extLst>
          </p:cNvPr>
          <p:cNvSpPr>
            <a:spLocks noGrp="1"/>
          </p:cNvSpPr>
          <p:nvPr>
            <p:ph type="title"/>
          </p:nvPr>
        </p:nvSpPr>
        <p:spPr/>
        <p:txBody>
          <a:bodyPr/>
          <a:lstStyle/>
          <a:p>
            <a:r>
              <a:rPr lang="en-US" dirty="0"/>
              <a:t>And this is the model: </a:t>
            </a:r>
          </a:p>
        </p:txBody>
      </p:sp>
      <p:pic>
        <p:nvPicPr>
          <p:cNvPr id="5" name="Picture 4">
            <a:extLst>
              <a:ext uri="{FF2B5EF4-FFF2-40B4-BE49-F238E27FC236}">
                <a16:creationId xmlns:a16="http://schemas.microsoft.com/office/drawing/2014/main" id="{9D778B69-9CFC-CE48-9973-42E2E6223CDD}"/>
              </a:ext>
            </a:extLst>
          </p:cNvPr>
          <p:cNvPicPr>
            <a:picLocks noChangeAspect="1"/>
          </p:cNvPicPr>
          <p:nvPr/>
        </p:nvPicPr>
        <p:blipFill>
          <a:blip r:embed="rId2"/>
          <a:stretch>
            <a:fillRect/>
          </a:stretch>
        </p:blipFill>
        <p:spPr>
          <a:xfrm>
            <a:off x="4146629" y="4536067"/>
            <a:ext cx="6716830" cy="1608255"/>
          </a:xfrm>
          <a:prstGeom prst="rect">
            <a:avLst/>
          </a:prstGeom>
        </p:spPr>
      </p:pic>
      <p:pic>
        <p:nvPicPr>
          <p:cNvPr id="7" name="Picture 6">
            <a:extLst>
              <a:ext uri="{FF2B5EF4-FFF2-40B4-BE49-F238E27FC236}">
                <a16:creationId xmlns:a16="http://schemas.microsoft.com/office/drawing/2014/main" id="{12D222D3-29BD-5146-983A-62460FA71D70}"/>
              </a:ext>
            </a:extLst>
          </p:cNvPr>
          <p:cNvPicPr>
            <a:picLocks noChangeAspect="1"/>
          </p:cNvPicPr>
          <p:nvPr/>
        </p:nvPicPr>
        <p:blipFill>
          <a:blip r:embed="rId3"/>
          <a:stretch>
            <a:fillRect/>
          </a:stretch>
        </p:blipFill>
        <p:spPr>
          <a:xfrm>
            <a:off x="1141413" y="1696636"/>
            <a:ext cx="8824733" cy="2672162"/>
          </a:xfrm>
          <a:prstGeom prst="rect">
            <a:avLst/>
          </a:prstGeom>
        </p:spPr>
      </p:pic>
      <p:sp>
        <p:nvSpPr>
          <p:cNvPr id="8" name="Rectangle 7">
            <a:extLst>
              <a:ext uri="{FF2B5EF4-FFF2-40B4-BE49-F238E27FC236}">
                <a16:creationId xmlns:a16="http://schemas.microsoft.com/office/drawing/2014/main" id="{874CC3F2-D70C-5341-8C45-BE03782444E5}"/>
              </a:ext>
            </a:extLst>
          </p:cNvPr>
          <p:cNvSpPr/>
          <p:nvPr/>
        </p:nvSpPr>
        <p:spPr>
          <a:xfrm rot="1068967">
            <a:off x="6671101" y="1706296"/>
            <a:ext cx="5085565" cy="707886"/>
          </a:xfrm>
          <a:prstGeom prst="rect">
            <a:avLst/>
          </a:prstGeom>
          <a:noFill/>
        </p:spPr>
        <p:txBody>
          <a:bodyPr wrap="square" lIns="91440" tIns="45720" rIns="91440" bIns="45720">
            <a:spAutoFit/>
          </a:bodyPr>
          <a:lstStyle/>
          <a:p>
            <a:pPr algn="ctr"/>
            <a:r>
              <a:rPr lang="en-US" sz="4000" b="1" dirty="0">
                <a:ln w="22225">
                  <a:solidFill>
                    <a:schemeClr val="accent2"/>
                  </a:solidFill>
                  <a:prstDash val="solid"/>
                </a:ln>
                <a:solidFill>
                  <a:schemeClr val="accent2">
                    <a:lumMod val="40000"/>
                    <a:lumOff val="60000"/>
                  </a:schemeClr>
                </a:solidFill>
              </a:rPr>
              <a:t>About </a:t>
            </a:r>
            <a:r>
              <a:rPr lang="en-US" sz="4000" b="1" cap="none" spc="0" dirty="0">
                <a:ln w="22225">
                  <a:solidFill>
                    <a:schemeClr val="accent2"/>
                  </a:solidFill>
                  <a:prstDash val="solid"/>
                </a:ln>
                <a:solidFill>
                  <a:schemeClr val="accent2">
                    <a:lumMod val="40000"/>
                    <a:lumOff val="60000"/>
                  </a:schemeClr>
                </a:solidFill>
                <a:effectLst/>
              </a:rPr>
              <a:t>400 Models</a:t>
            </a:r>
          </a:p>
        </p:txBody>
      </p:sp>
    </p:spTree>
    <p:extLst>
      <p:ext uri="{BB962C8B-B14F-4D97-AF65-F5344CB8AC3E}">
        <p14:creationId xmlns:p14="http://schemas.microsoft.com/office/powerpoint/2010/main" val="74044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ame 9">
            <a:extLst>
              <a:ext uri="{FF2B5EF4-FFF2-40B4-BE49-F238E27FC236}">
                <a16:creationId xmlns:a16="http://schemas.microsoft.com/office/drawing/2014/main" id="{747FA8A4-5E00-0442-9CE4-2D9D9417FCA1}"/>
              </a:ext>
            </a:extLst>
          </p:cNvPr>
          <p:cNvSpPr/>
          <p:nvPr/>
        </p:nvSpPr>
        <p:spPr>
          <a:xfrm>
            <a:off x="6049961" y="1700209"/>
            <a:ext cx="5280024" cy="4572004"/>
          </a:xfrm>
          <a:prstGeom prst="fram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2B2A79-66BD-2345-8502-EEE7C5FB88D0}"/>
              </a:ext>
            </a:extLst>
          </p:cNvPr>
          <p:cNvSpPr>
            <a:spLocks noGrp="1"/>
          </p:cNvSpPr>
          <p:nvPr>
            <p:ph type="title"/>
          </p:nvPr>
        </p:nvSpPr>
        <p:spPr>
          <a:xfrm>
            <a:off x="1141410" y="447068"/>
            <a:ext cx="9905998" cy="1478570"/>
          </a:xfrm>
        </p:spPr>
        <p:txBody>
          <a:bodyPr/>
          <a:lstStyle/>
          <a:p>
            <a:r>
              <a:rPr lang="en-US" dirty="0"/>
              <a:t>Model Evaluation </a:t>
            </a:r>
          </a:p>
        </p:txBody>
      </p:sp>
      <p:sp>
        <p:nvSpPr>
          <p:cNvPr id="3" name="Content Placeholder 2">
            <a:extLst>
              <a:ext uri="{FF2B5EF4-FFF2-40B4-BE49-F238E27FC236}">
                <a16:creationId xmlns:a16="http://schemas.microsoft.com/office/drawing/2014/main" id="{5EABE519-680E-BD40-931E-276077158936}"/>
              </a:ext>
            </a:extLst>
          </p:cNvPr>
          <p:cNvSpPr>
            <a:spLocks noGrp="1"/>
          </p:cNvSpPr>
          <p:nvPr>
            <p:ph sz="half" idx="1"/>
          </p:nvPr>
        </p:nvSpPr>
        <p:spPr>
          <a:xfrm>
            <a:off x="1430335" y="2273297"/>
            <a:ext cx="4878389" cy="3541714"/>
          </a:xfrm>
        </p:spPr>
        <p:txBody>
          <a:bodyPr/>
          <a:lstStyle/>
          <a:p>
            <a:r>
              <a:rPr lang="en-US" dirty="0"/>
              <a:t>Train Score 0.92</a:t>
            </a:r>
          </a:p>
          <a:p>
            <a:r>
              <a:rPr lang="en-US" dirty="0"/>
              <a:t>Test Score 0.733</a:t>
            </a:r>
          </a:p>
          <a:p>
            <a:r>
              <a:rPr lang="en-US" dirty="0"/>
              <a:t>Train Precision = 0.88</a:t>
            </a:r>
          </a:p>
          <a:p>
            <a:r>
              <a:rPr lang="en-US" dirty="0"/>
              <a:t>Test Precision = 0.709</a:t>
            </a:r>
          </a:p>
          <a:p>
            <a:r>
              <a:rPr lang="en-US" dirty="0"/>
              <a:t>Train ROC AUC score = 0.905</a:t>
            </a:r>
          </a:p>
          <a:p>
            <a:r>
              <a:rPr lang="en-US" dirty="0"/>
              <a:t>Test ROC AUC score = 0.699</a:t>
            </a:r>
          </a:p>
          <a:p>
            <a:endParaRPr lang="en-US" dirty="0"/>
          </a:p>
        </p:txBody>
      </p:sp>
      <p:sp>
        <p:nvSpPr>
          <p:cNvPr id="4" name="Content Placeholder 3">
            <a:extLst>
              <a:ext uri="{FF2B5EF4-FFF2-40B4-BE49-F238E27FC236}">
                <a16:creationId xmlns:a16="http://schemas.microsoft.com/office/drawing/2014/main" id="{DF0DB54A-E01E-B14A-ACF5-B61B948B86D1}"/>
              </a:ext>
            </a:extLst>
          </p:cNvPr>
          <p:cNvSpPr>
            <a:spLocks noGrp="1"/>
          </p:cNvSpPr>
          <p:nvPr>
            <p:ph sz="half" idx="2"/>
          </p:nvPr>
        </p:nvSpPr>
        <p:spPr>
          <a:xfrm>
            <a:off x="6627817" y="2273297"/>
            <a:ext cx="5092694" cy="3541714"/>
          </a:xfrm>
        </p:spPr>
        <p:txBody>
          <a:bodyPr/>
          <a:lstStyle/>
          <a:p>
            <a:r>
              <a:rPr lang="en-US" dirty="0"/>
              <a:t>Train Score 0.99</a:t>
            </a:r>
          </a:p>
          <a:p>
            <a:r>
              <a:rPr lang="en-US" dirty="0"/>
              <a:t>Test Score 0.98</a:t>
            </a:r>
          </a:p>
          <a:p>
            <a:r>
              <a:rPr lang="en-US" dirty="0"/>
              <a:t>Train Precision = 1.0</a:t>
            </a:r>
          </a:p>
          <a:p>
            <a:r>
              <a:rPr lang="en-US" dirty="0"/>
              <a:t>Test Precision = 0.99</a:t>
            </a:r>
          </a:p>
          <a:p>
            <a:r>
              <a:rPr lang="en-US" dirty="0"/>
              <a:t>Train ROC AUC score = 0.98</a:t>
            </a:r>
          </a:p>
          <a:p>
            <a:r>
              <a:rPr lang="en-US" dirty="0"/>
              <a:t>Test ROC AUC score = 0.98</a:t>
            </a:r>
          </a:p>
          <a:p>
            <a:endParaRPr lang="en-US" dirty="0"/>
          </a:p>
        </p:txBody>
      </p:sp>
      <p:sp>
        <p:nvSpPr>
          <p:cNvPr id="9" name="Frame 8">
            <a:extLst>
              <a:ext uri="{FF2B5EF4-FFF2-40B4-BE49-F238E27FC236}">
                <a16:creationId xmlns:a16="http://schemas.microsoft.com/office/drawing/2014/main" id="{827F29E8-69CA-CA42-9EDC-7A5DFF61A1A8}"/>
              </a:ext>
            </a:extLst>
          </p:cNvPr>
          <p:cNvSpPr/>
          <p:nvPr/>
        </p:nvSpPr>
        <p:spPr>
          <a:xfrm>
            <a:off x="858833" y="1700209"/>
            <a:ext cx="5187950" cy="4572004"/>
          </a:xfrm>
          <a:prstGeom prst="fram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solidFill>
                <a:schemeClr val="tx1"/>
              </a:solidFill>
            </a:endParaRPr>
          </a:p>
        </p:txBody>
      </p:sp>
      <p:sp>
        <p:nvSpPr>
          <p:cNvPr id="7" name="Content Placeholder 2">
            <a:extLst>
              <a:ext uri="{FF2B5EF4-FFF2-40B4-BE49-F238E27FC236}">
                <a16:creationId xmlns:a16="http://schemas.microsoft.com/office/drawing/2014/main" id="{46BD34D3-E65F-1044-A9E0-FEAF30953B5E}"/>
              </a:ext>
            </a:extLst>
          </p:cNvPr>
          <p:cNvSpPr txBox="1">
            <a:spLocks/>
          </p:cNvSpPr>
          <p:nvPr/>
        </p:nvSpPr>
        <p:spPr>
          <a:xfrm>
            <a:off x="1141410" y="1700209"/>
            <a:ext cx="5091909" cy="6111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t>Ask Men Ask Women Dataset </a:t>
            </a:r>
          </a:p>
        </p:txBody>
      </p:sp>
      <p:sp>
        <p:nvSpPr>
          <p:cNvPr id="8" name="Content Placeholder 2">
            <a:extLst>
              <a:ext uri="{FF2B5EF4-FFF2-40B4-BE49-F238E27FC236}">
                <a16:creationId xmlns:a16="http://schemas.microsoft.com/office/drawing/2014/main" id="{0F378DBD-64FD-9F4E-BD35-668029464312}"/>
              </a:ext>
            </a:extLst>
          </p:cNvPr>
          <p:cNvSpPr txBox="1">
            <a:spLocks/>
          </p:cNvSpPr>
          <p:nvPr/>
        </p:nvSpPr>
        <p:spPr>
          <a:xfrm>
            <a:off x="6142034" y="1700209"/>
            <a:ext cx="5283201" cy="6111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t>Relationship Advice Ask Women Dataset </a:t>
            </a:r>
          </a:p>
        </p:txBody>
      </p:sp>
    </p:spTree>
    <p:extLst>
      <p:ext uri="{BB962C8B-B14F-4D97-AF65-F5344CB8AC3E}">
        <p14:creationId xmlns:p14="http://schemas.microsoft.com/office/powerpoint/2010/main" val="3295052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F530-3980-524F-92B1-18148F26A6B0}"/>
              </a:ext>
            </a:extLst>
          </p:cNvPr>
          <p:cNvSpPr>
            <a:spLocks noGrp="1"/>
          </p:cNvSpPr>
          <p:nvPr>
            <p:ph type="title"/>
          </p:nvPr>
        </p:nvSpPr>
        <p:spPr>
          <a:xfrm>
            <a:off x="1241423" y="2048315"/>
            <a:ext cx="9906001" cy="2511835"/>
          </a:xfrm>
        </p:spPr>
        <p:txBody>
          <a:bodyPr>
            <a:normAutofit/>
          </a:bodyPr>
          <a:lstStyle/>
          <a:p>
            <a:r>
              <a:rPr lang="en-US" sz="4400" dirty="0"/>
              <a:t>WHY is THIS happening? </a:t>
            </a:r>
          </a:p>
        </p:txBody>
      </p:sp>
    </p:spTree>
    <p:extLst>
      <p:ext uri="{BB962C8B-B14F-4D97-AF65-F5344CB8AC3E}">
        <p14:creationId xmlns:p14="http://schemas.microsoft.com/office/powerpoint/2010/main" val="1498628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{881C03FA-F9E9-4247-A6B7-DCEF131D7BFE}tf10001122</Template>
  <TotalTime>381</TotalTime>
  <Words>371</Words>
  <Application>Microsoft Macintosh PowerPoint</Application>
  <PresentationFormat>Widescreen</PresentationFormat>
  <Paragraphs>59</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Trebuchet MS</vt:lpstr>
      <vt:lpstr>Tw Cen MT</vt:lpstr>
      <vt:lpstr>Wingdings</vt:lpstr>
      <vt:lpstr>Circuit</vt:lpstr>
      <vt:lpstr>Web API &amp; Classification Model </vt:lpstr>
      <vt:lpstr>Agenda </vt:lpstr>
      <vt:lpstr>Subreddit selection </vt:lpstr>
      <vt:lpstr>Models for Ask Men Ask Women</vt:lpstr>
      <vt:lpstr>Models for Ask Women Relationship Advice</vt:lpstr>
      <vt:lpstr>Why not combine all of them?</vt:lpstr>
      <vt:lpstr>And this is the model: </vt:lpstr>
      <vt:lpstr>Model Evaluation </vt:lpstr>
      <vt:lpstr>WHY is THIS happening? </vt:lpstr>
      <vt:lpstr>Hypothesis:   large train test score gap    =&gt; More overlap in top Features   SMALL train test score gap    =&gt; LESS overlap in top features  </vt:lpstr>
      <vt:lpstr>A QUICK WALKTHROUGH OF THE STEPS </vt:lpstr>
      <vt:lpstr>THE TRUTH IS … HYPOTHESIS is correct </vt:lpstr>
      <vt:lpstr>PowerPoint Presentation</vt:lpstr>
      <vt:lpstr>KEY TAKEAWAYS  </vt:lpstr>
      <vt:lpstr>large train test score gap    =&gt; More overlap in top Features   SMALL train test score gap    =&gt; LESS overlap in top features    SOLUTION: INCREASE SIZE OF THE DATA </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API &amp; Classification Model </dc:title>
  <dc:creator>Microsoft Office User</dc:creator>
  <cp:lastModifiedBy>Microsoft Office User</cp:lastModifiedBy>
  <cp:revision>22</cp:revision>
  <dcterms:created xsi:type="dcterms:W3CDTF">2019-04-05T07:08:34Z</dcterms:created>
  <dcterms:modified xsi:type="dcterms:W3CDTF">2019-04-05T22:34:15Z</dcterms:modified>
</cp:coreProperties>
</file>